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306" r:id="rId2"/>
  </p:sldIdLst>
  <p:sldSz cx="49377600" cy="329184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Lato" panose="020B0604020202020204" charset="0"/>
      <p:regular r:id="rId10"/>
      <p:bold r:id="rId11"/>
      <p:italic r:id="rId12"/>
      <p:boldItalic r:id="rId13"/>
    </p:embeddedFont>
    <p:embeddedFont>
      <p:font typeface="Lato Black" panose="020B0604020202020204" charset="0"/>
      <p:bold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76" userDrawn="1">
          <p15:clr>
            <a:srgbClr val="A4A3A4"/>
          </p15:clr>
        </p15:guide>
        <p15:guide id="3" pos="6024" userDrawn="1">
          <p15:clr>
            <a:srgbClr val="A4A3A4"/>
          </p15:clr>
        </p15:guide>
        <p15:guide id="4" pos="264" userDrawn="1">
          <p15:clr>
            <a:srgbClr val="A4A3A4"/>
          </p15:clr>
        </p15:guide>
        <p15:guide id="5" pos="744" userDrawn="1">
          <p15:clr>
            <a:srgbClr val="A4A3A4"/>
          </p15:clr>
        </p15:guide>
        <p15:guide id="6"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E60"/>
    <a:srgbClr val="CDCDCD"/>
    <a:srgbClr val="262626"/>
    <a:srgbClr val="7B7B7B"/>
    <a:srgbClr val="4ED8F8"/>
    <a:srgbClr val="31F77C"/>
    <a:srgbClr val="34F4EB"/>
    <a:srgbClr val="003E34"/>
    <a:srgbClr val="004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03" autoAdjust="0"/>
    <p:restoredTop sz="90319" autoAdjust="0"/>
  </p:normalViewPr>
  <p:slideViewPr>
    <p:cSldViewPr snapToGrid="0" showGuides="1">
      <p:cViewPr>
        <p:scale>
          <a:sx n="12" d="100"/>
          <a:sy n="12" d="100"/>
        </p:scale>
        <p:origin x="1576" y="276"/>
      </p:cViewPr>
      <p:guideLst>
        <p:guide pos="15576"/>
        <p:guide pos="6024"/>
        <p:guide pos="264"/>
        <p:guide pos="744"/>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4/30/2020</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dirty="0"/>
              <a:t>In </a:t>
            </a:r>
            <a:r>
              <a:rPr lang="en-US" dirty="0" err="1"/>
              <a:t>Powerpoint</a:t>
            </a:r>
            <a:r>
              <a:rPr lang="en-US" dirty="0"/>
              <a:t>, click View &gt; Guides</a:t>
            </a:r>
          </a:p>
          <a:p>
            <a:pPr marL="171450" indent="-171450">
              <a:buFont typeface="Arial" panose="020B0604020202020204" pitchFamily="34" charset="0"/>
              <a:buChar char="•"/>
            </a:pPr>
            <a:r>
              <a:rPr lang="en-US" dirty="0"/>
              <a:t>Keep text within gutter guides.</a:t>
            </a:r>
          </a:p>
          <a:p>
            <a:pPr marL="171450" indent="-171450">
              <a:buFont typeface="Arial" panose="020B0604020202020204" pitchFamily="34" charset="0"/>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p>
          <a:p>
            <a:pPr marL="171450" indent="-171450">
              <a:buFont typeface="Arial" panose="020B0604020202020204" pitchFamily="34" charset="0"/>
              <a:buChar char="•"/>
            </a:pPr>
            <a:r>
              <a:rPr lang="en-US" dirty="0"/>
              <a:t>Intro/methods/result: </a:t>
            </a:r>
            <a:r>
              <a:rPr lang="en-US" b="1" dirty="0"/>
              <a:t>Do not drop below font size 28</a:t>
            </a:r>
            <a:r>
              <a:rPr lang="en-US" dirty="0"/>
              <a:t>, but if you have extra space, jack up the font size until the space is full.</a:t>
            </a:r>
          </a:p>
          <a:p>
            <a:pPr marL="171450" indent="-171450">
              <a:buFont typeface="Arial" panose="020B0604020202020204" pitchFamily="34" charset="0"/>
              <a:buChar char="•"/>
            </a:pPr>
            <a:r>
              <a:rPr lang="en-US" dirty="0"/>
              <a:t>Do not use color in the sidebars except in graphs/figures. It’ll pull attention from the center and slow interpretation for passersby.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97200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8"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3"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1"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4997413"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4/30/2020</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8733BE-059C-47B7-9415-5ADF2F3024F1}"/>
              </a:ext>
            </a:extLst>
          </p:cNvPr>
          <p:cNvSpPr/>
          <p:nvPr/>
        </p:nvSpPr>
        <p:spPr>
          <a:xfrm>
            <a:off x="39488606" y="0"/>
            <a:ext cx="9985073"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Lato" panose="020F0502020204030203" pitchFamily="34" charset="0"/>
                <a:cs typeface="Lato" panose="020F0502020204030203" pitchFamily="34" charset="0"/>
              </a:rPr>
              <a:t>Non-Cognitive Predictors of Student Success:</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 International Students</a:t>
            </a:r>
          </a:p>
        </p:txBody>
      </p:sp>
      <p:sp>
        <p:nvSpPr>
          <p:cNvPr id="12" name="silent presenter">
            <a:extLst>
              <a:ext uri="{FF2B5EF4-FFF2-40B4-BE49-F238E27FC236}">
                <a16:creationId xmlns:a16="http://schemas.microsoft.com/office/drawing/2014/main" id="{EC86DA8B-8163-4552-8FA4-435C18CFF2A9}"/>
              </a:ext>
            </a:extLst>
          </p:cNvPr>
          <p:cNvSpPr/>
          <p:nvPr/>
        </p:nvSpPr>
        <p:spPr>
          <a:xfrm>
            <a:off x="-1" y="0"/>
            <a:ext cx="11571511"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12991018" y="2040595"/>
            <a:ext cx="25976634" cy="10767172"/>
          </a:xfrm>
        </p:spPr>
        <p:txBody>
          <a:bodyPr anchor="t">
            <a:noAutofit/>
          </a:bodyPr>
          <a:lstStyle/>
          <a:p>
            <a:pPr algn="l">
              <a:lnSpc>
                <a:spcPct val="150000"/>
              </a:lnSpc>
            </a:pPr>
            <a:r>
              <a:rPr lang="en-US" sz="12500" dirty="0">
                <a:solidFill>
                  <a:schemeClr val="bg1"/>
                </a:solidFill>
                <a:latin typeface="Lato Black" panose="020F0A02020204030203" pitchFamily="34" charset="0"/>
                <a:ea typeface="Segoe UI Black" panose="020B0A02040204020203" pitchFamily="34" charset="0"/>
                <a:cs typeface="Segoe UI" panose="020B0502040204020203" pitchFamily="34" charset="0"/>
              </a:rPr>
              <a:t>Yeast serves as a model organism for biological processes including cellular respiration </a:t>
            </a:r>
            <a:endParaRPr lang="en-US" sz="12500" dirty="0">
              <a:solidFill>
                <a:schemeClr val="bg1"/>
              </a:solidFill>
              <a:latin typeface="Lato" panose="020F0502020204030203" pitchFamily="34" charset="0"/>
              <a:ea typeface="Roboto" panose="02000000000000000000" pitchFamily="2" charset="0"/>
              <a:cs typeface="Segoe UI" panose="020B0502040204020203" pitchFamily="34" charset="0"/>
            </a:endParaRPr>
          </a:p>
        </p:txBody>
      </p:sp>
      <p:sp>
        <p:nvSpPr>
          <p:cNvPr id="3" name="TextBox 2">
            <a:extLst>
              <a:ext uri="{FF2B5EF4-FFF2-40B4-BE49-F238E27FC236}">
                <a16:creationId xmlns:a16="http://schemas.microsoft.com/office/drawing/2014/main" id="{8E35B311-3C19-412C-ADE6-EB2E4158F366}"/>
              </a:ext>
            </a:extLst>
          </p:cNvPr>
          <p:cNvSpPr txBox="1"/>
          <p:nvPr/>
        </p:nvSpPr>
        <p:spPr>
          <a:xfrm>
            <a:off x="1011941" y="5243679"/>
            <a:ext cx="9563989" cy="34286181"/>
          </a:xfrm>
          <a:prstGeom prst="rect">
            <a:avLst/>
          </a:prstGeom>
          <a:noFill/>
        </p:spPr>
        <p:txBody>
          <a:bodyPr wrap="square" rtlCol="0">
            <a:spAutoFit/>
          </a:bodyPr>
          <a:lstStyle/>
          <a:p>
            <a:pPr>
              <a:lnSpc>
                <a:spcPct val="120000"/>
              </a:lnSpc>
            </a:pPr>
            <a:r>
              <a:rPr lang="en-US" sz="4000" b="1" dirty="0">
                <a:latin typeface="Lato" panose="020F0502020204030203" pitchFamily="34" charset="0"/>
                <a:cs typeface="Segoe UI" panose="020B0502040204020203" pitchFamily="34" charset="0"/>
              </a:rPr>
              <a:t>BACKGROUND: What is the value of yeast as a model organism?</a:t>
            </a:r>
          </a:p>
          <a:p>
            <a:r>
              <a:rPr lang="en-US" sz="4400" i="1" dirty="0"/>
              <a:t>Saccharomyces cerevisiae </a:t>
            </a:r>
            <a:r>
              <a:rPr lang="en-US" sz="4400" dirty="0"/>
              <a:t>(bakers' yeast) has been very important to biological studies due to its use as a 'model organism' to study biological processes</a:t>
            </a:r>
          </a:p>
          <a:p>
            <a:r>
              <a:rPr lang="en-US" sz="4400" dirty="0"/>
              <a:t>The term ‘model organism’ is widely used to describe yeast as it is easily obtained and heavily studied for experimental purposes. </a:t>
            </a:r>
            <a:r>
              <a:rPr lang="en-US" sz="4400" i="1" dirty="0"/>
              <a:t>S. cerevisiae</a:t>
            </a:r>
            <a:r>
              <a:rPr lang="en-US" sz="4400" dirty="0"/>
              <a:t> is the first eukaryote to have the entire genome sequenced and published, making it a model organism as certain pathways can be compared to human pathways, advancing studies in the medical field. The scientific community has adopted </a:t>
            </a:r>
            <a:r>
              <a:rPr lang="en-US" sz="4400" i="1" dirty="0"/>
              <a:t>s. cerevisiae </a:t>
            </a:r>
            <a:r>
              <a:rPr lang="en-US" sz="4400" dirty="0"/>
              <a:t>to study various biological processes including cellular respiration and protein synthesis. </a:t>
            </a:r>
            <a:endParaRPr lang="en-US" sz="5400" dirty="0">
              <a:latin typeface="Lato" panose="020F0502020204030203" pitchFamily="34" charset="0"/>
              <a:cs typeface="Segoe UI" panose="020B0502040204020203" pitchFamily="34" charset="0"/>
            </a:endParaRPr>
          </a:p>
          <a:p>
            <a:pPr>
              <a:lnSpc>
                <a:spcPct val="120000"/>
              </a:lnSpc>
            </a:pPr>
            <a:endParaRPr lang="en-US" sz="4000" b="1" dirty="0">
              <a:solidFill>
                <a:srgbClr val="8C1616"/>
              </a:solidFill>
              <a:latin typeface="Lato" panose="020F0502020204030203" pitchFamily="34" charset="0"/>
              <a:cs typeface="Segoe UI" panose="020B0502040204020203" pitchFamily="34" charset="0"/>
            </a:endParaRPr>
          </a:p>
          <a:p>
            <a:pPr>
              <a:lnSpc>
                <a:spcPct val="120000"/>
              </a:lnSpc>
            </a:pPr>
            <a:r>
              <a:rPr lang="en-US" sz="4000" b="1" dirty="0">
                <a:solidFill>
                  <a:srgbClr val="8C1616"/>
                </a:solidFill>
                <a:latin typeface="Lato" panose="020F0502020204030203" pitchFamily="34" charset="0"/>
                <a:cs typeface="Segoe UI" panose="020B0502040204020203" pitchFamily="34" charset="0"/>
              </a:rPr>
              <a:t>METHODS</a:t>
            </a:r>
          </a:p>
          <a:p>
            <a:pPr>
              <a:lnSpc>
                <a:spcPct val="120000"/>
              </a:lnSpc>
            </a:pPr>
            <a:r>
              <a:rPr lang="en-US" sz="3600" b="1" dirty="0">
                <a:latin typeface="Lato" panose="020F0502020204030203" pitchFamily="34" charset="0"/>
                <a:cs typeface="Segoe UI" panose="020B0502040204020203" pitchFamily="34" charset="0"/>
              </a:rPr>
              <a:t>A scientific procedure published by “Science Buddies” was followed to measure cellular respiration with and without aeration. Revisions and improvements were made to this procure for a new protocol – linked on the manuscript</a:t>
            </a:r>
          </a:p>
          <a:p>
            <a:pPr>
              <a:lnSpc>
                <a:spcPct val="120000"/>
              </a:lnSpc>
            </a:pPr>
            <a:endParaRPr lang="en-US" sz="3600" b="1" dirty="0">
              <a:latin typeface="Lato" panose="020F0502020204030203" pitchFamily="34" charset="0"/>
              <a:cs typeface="Segoe UI" panose="020B0502040204020203" pitchFamily="34" charset="0"/>
            </a:endParaRPr>
          </a:p>
          <a:p>
            <a:pPr>
              <a:lnSpc>
                <a:spcPct val="120000"/>
              </a:lnSpc>
            </a:pPr>
            <a:endParaRPr lang="en-US" sz="4000" b="1" dirty="0">
              <a:latin typeface="Lato" panose="020F0502020204030203" pitchFamily="34" charset="0"/>
              <a:cs typeface="Segoe UI" panose="020B0502040204020203" pitchFamily="34" charset="0"/>
            </a:endParaRPr>
          </a:p>
          <a:p>
            <a:pPr>
              <a:lnSpc>
                <a:spcPct val="120000"/>
              </a:lnSpc>
            </a:pPr>
            <a:r>
              <a:rPr lang="en-US" sz="4000" b="1" dirty="0">
                <a:latin typeface="Lato" panose="020F0502020204030203" pitchFamily="34" charset="0"/>
                <a:cs typeface="Segoe UI" panose="020B0502040204020203" pitchFamily="34" charset="0"/>
              </a:rPr>
              <a:t>RESULTS</a:t>
            </a:r>
          </a:p>
          <a:p>
            <a:pPr>
              <a:lnSpc>
                <a:spcPct val="120000"/>
              </a:lnSpc>
            </a:pPr>
            <a:r>
              <a:rPr lang="en-US" sz="4000" b="1" dirty="0">
                <a:latin typeface="Lato" panose="020F0502020204030203" pitchFamily="34" charset="0"/>
                <a:cs typeface="Segoe UI" panose="020B0502040204020203" pitchFamily="34" charset="0"/>
              </a:rPr>
              <a:t>- </a:t>
            </a:r>
            <a:r>
              <a:rPr lang="en-US" sz="4000" dirty="0">
                <a:latin typeface="Lato" panose="020F0502020204030203" pitchFamily="34" charset="0"/>
                <a:cs typeface="Segoe UI" panose="020B0502040204020203" pitchFamily="34" charset="0"/>
              </a:rPr>
              <a:t>Aeration in necessary for cellular respiration to occur</a:t>
            </a:r>
            <a:endParaRPr lang="en-US" sz="4000" b="1" dirty="0">
              <a:latin typeface="Lato" panose="020F0502020204030203" pitchFamily="34" charset="0"/>
              <a:cs typeface="Segoe UI" panose="020B0502040204020203" pitchFamily="34" charset="0"/>
            </a:endParaRPr>
          </a:p>
          <a:p>
            <a:r>
              <a:rPr lang="en-US" sz="3600" dirty="0">
                <a:latin typeface="Lato" panose="020F0502020204030203" pitchFamily="34" charset="0"/>
                <a:cs typeface="Segoe UI" panose="020B0502040204020203" pitchFamily="34" charset="0"/>
              </a:rPr>
              <a:t>Normally, yeast goes through cellular respiration without oxygen. By aerating it, oxygen has been added and allows for the yeast to have suitable conditions for aerobic cellular respiration. This experiment evidently carried out respiration due to the CO</a:t>
            </a:r>
            <a:r>
              <a:rPr lang="en-US" sz="2400" dirty="0">
                <a:latin typeface="Lato" panose="020F0502020204030203" pitchFamily="34" charset="0"/>
                <a:cs typeface="Segoe UI" panose="020B0502040204020203" pitchFamily="34" charset="0"/>
              </a:rPr>
              <a:t>2</a:t>
            </a:r>
            <a:r>
              <a:rPr lang="en-US" sz="3600" dirty="0">
                <a:latin typeface="Lato" panose="020F0502020204030203" pitchFamily="34" charset="0"/>
                <a:cs typeface="Segoe UI" panose="020B0502040204020203" pitchFamily="34" charset="0"/>
              </a:rPr>
              <a:t> being displaced into the chamber (the production of CO</a:t>
            </a:r>
            <a:r>
              <a:rPr lang="en-US" sz="2400" dirty="0">
                <a:latin typeface="Lato" panose="020F0502020204030203" pitchFamily="34" charset="0"/>
                <a:cs typeface="Segoe UI" panose="020B0502040204020203" pitchFamily="34" charset="0"/>
              </a:rPr>
              <a:t>2</a:t>
            </a:r>
            <a:r>
              <a:rPr lang="en-US" sz="3600" dirty="0">
                <a:latin typeface="Lato" panose="020F0502020204030203" pitchFamily="34" charset="0"/>
                <a:cs typeface="Segoe UI" panose="020B0502040204020203" pitchFamily="34" charset="0"/>
              </a:rPr>
              <a:t> is a direct indication of cellular respiration)</a:t>
            </a:r>
          </a:p>
          <a:p>
            <a:pPr marL="571500" indent="-571500">
              <a:lnSpc>
                <a:spcPct val="120000"/>
              </a:lnSpc>
              <a:buFont typeface="Arial" panose="020B0604020202020204" pitchFamily="34" charset="0"/>
              <a:buChar char="•"/>
            </a:pPr>
            <a:endParaRPr lang="en-US" sz="3600" dirty="0">
              <a:latin typeface="Lato" panose="020F0502020204030203" pitchFamily="34" charset="0"/>
              <a:cs typeface="Segoe UI" panose="020B0502040204020203" pitchFamily="34" charset="0"/>
            </a:endParaRPr>
          </a:p>
          <a:p>
            <a:pPr marL="571500" indent="-571500">
              <a:lnSpc>
                <a:spcPct val="120000"/>
              </a:lnSpc>
              <a:buFont typeface="Arial" panose="020B0604020202020204" pitchFamily="34" charset="0"/>
              <a:buChar char="•"/>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p:txBody>
      </p:sp>
      <p:sp>
        <p:nvSpPr>
          <p:cNvPr id="9" name="Graphic 7">
            <a:extLst>
              <a:ext uri="{FF2B5EF4-FFF2-40B4-BE49-F238E27FC236}">
                <a16:creationId xmlns:a16="http://schemas.microsoft.com/office/drawing/2014/main" id="{9914F9AF-0FB9-4924-8DCA-B46EEB713FE9}"/>
              </a:ext>
            </a:extLst>
          </p:cNvPr>
          <p:cNvSpPr/>
          <p:nvPr/>
        </p:nvSpPr>
        <p:spPr>
          <a:xfrm>
            <a:off x="16316136" y="28908273"/>
            <a:ext cx="1256803" cy="2173929"/>
          </a:xfrm>
          <a:custGeom>
            <a:avLst/>
            <a:gdLst>
              <a:gd name="connsiteX0" fmla="*/ 321256 w 2089376"/>
              <a:gd name="connsiteY0" fmla="*/ 0 h 3614056"/>
              <a:gd name="connsiteX1" fmla="*/ 0 w 2089376"/>
              <a:gd name="connsiteY1" fmla="*/ 321256 h 3614056"/>
              <a:gd name="connsiteX2" fmla="*/ 0 w 2089376"/>
              <a:gd name="connsiteY2" fmla="*/ 3292801 h 3614056"/>
              <a:gd name="connsiteX3" fmla="*/ 321256 w 2089376"/>
              <a:gd name="connsiteY3" fmla="*/ 3614057 h 3614056"/>
              <a:gd name="connsiteX4" fmla="*/ 1815047 w 2089376"/>
              <a:gd name="connsiteY4" fmla="*/ 3614057 h 3614056"/>
              <a:gd name="connsiteX5" fmla="*/ 2136303 w 2089376"/>
              <a:gd name="connsiteY5" fmla="*/ 3292801 h 3614056"/>
              <a:gd name="connsiteX6" fmla="*/ 2136303 w 2089376"/>
              <a:gd name="connsiteY6" fmla="*/ 321256 h 3614056"/>
              <a:gd name="connsiteX7" fmla="*/ 1815047 w 2089376"/>
              <a:gd name="connsiteY7" fmla="*/ 0 h 3614056"/>
              <a:gd name="connsiteX8" fmla="*/ 321256 w 2089376"/>
              <a:gd name="connsiteY8" fmla="*/ 0 h 3614056"/>
              <a:gd name="connsiteX9" fmla="*/ 889115 w 2089376"/>
              <a:gd name="connsiteY9" fmla="*/ 309397 h 3614056"/>
              <a:gd name="connsiteX10" fmla="*/ 1247302 w 2089376"/>
              <a:gd name="connsiteY10" fmla="*/ 309397 h 3614056"/>
              <a:gd name="connsiteX11" fmla="*/ 1289936 w 2089376"/>
              <a:gd name="connsiteY11" fmla="*/ 369650 h 3614056"/>
              <a:gd name="connsiteX12" fmla="*/ 1247302 w 2089376"/>
              <a:gd name="connsiteY12" fmla="*/ 429903 h 3614056"/>
              <a:gd name="connsiteX13" fmla="*/ 889115 w 2089376"/>
              <a:gd name="connsiteY13" fmla="*/ 429903 h 3614056"/>
              <a:gd name="connsiteX14" fmla="*/ 846480 w 2089376"/>
              <a:gd name="connsiteY14" fmla="*/ 369650 h 3614056"/>
              <a:gd name="connsiteX15" fmla="*/ 889115 w 2089376"/>
              <a:gd name="connsiteY15" fmla="*/ 309397 h 3614056"/>
              <a:gd name="connsiteX16" fmla="*/ 176468 w 2089376"/>
              <a:gd name="connsiteY16" fmla="*/ 738905 h 3614056"/>
              <a:gd name="connsiteX17" fmla="*/ 1959892 w 2089376"/>
              <a:gd name="connsiteY17" fmla="*/ 738905 h 3614056"/>
              <a:gd name="connsiteX18" fmla="*/ 1959892 w 2089376"/>
              <a:gd name="connsiteY18" fmla="*/ 2875208 h 3614056"/>
              <a:gd name="connsiteX19" fmla="*/ 176468 w 2089376"/>
              <a:gd name="connsiteY19" fmla="*/ 2875208 h 3614056"/>
              <a:gd name="connsiteX20" fmla="*/ 176468 w 2089376"/>
              <a:gd name="connsiteY20" fmla="*/ 738905 h 3614056"/>
              <a:gd name="connsiteX21" fmla="*/ 1068180 w 2089376"/>
              <a:gd name="connsiteY21" fmla="*/ 3045747 h 3614056"/>
              <a:gd name="connsiteX22" fmla="*/ 1068180 w 2089376"/>
              <a:gd name="connsiteY22" fmla="*/ 3045747 h 3614056"/>
              <a:gd name="connsiteX23" fmla="*/ 1267066 w 2089376"/>
              <a:gd name="connsiteY23" fmla="*/ 3244633 h 3614056"/>
              <a:gd name="connsiteX24" fmla="*/ 1267066 w 2089376"/>
              <a:gd name="connsiteY24" fmla="*/ 3244633 h 3614056"/>
              <a:gd name="connsiteX25" fmla="*/ 1267066 w 2089376"/>
              <a:gd name="connsiteY25" fmla="*/ 3244633 h 3614056"/>
              <a:gd name="connsiteX26" fmla="*/ 1267066 w 2089376"/>
              <a:gd name="connsiteY26" fmla="*/ 3244633 h 3614056"/>
              <a:gd name="connsiteX27" fmla="*/ 1068180 w 2089376"/>
              <a:gd name="connsiteY27" fmla="*/ 3443519 h 3614056"/>
              <a:gd name="connsiteX28" fmla="*/ 1068180 w 2089376"/>
              <a:gd name="connsiteY28" fmla="*/ 3443519 h 3614056"/>
              <a:gd name="connsiteX29" fmla="*/ 1068180 w 2089376"/>
              <a:gd name="connsiteY29" fmla="*/ 3443519 h 3614056"/>
              <a:gd name="connsiteX30" fmla="*/ 1068180 w 2089376"/>
              <a:gd name="connsiteY30" fmla="*/ 3443519 h 3614056"/>
              <a:gd name="connsiteX31" fmla="*/ 869294 w 2089376"/>
              <a:gd name="connsiteY31" fmla="*/ 3244633 h 3614056"/>
              <a:gd name="connsiteX32" fmla="*/ 869294 w 2089376"/>
              <a:gd name="connsiteY32" fmla="*/ 3244633 h 3614056"/>
              <a:gd name="connsiteX33" fmla="*/ 869294 w 2089376"/>
              <a:gd name="connsiteY33" fmla="*/ 3244633 h 3614056"/>
              <a:gd name="connsiteX34" fmla="*/ 869294 w 2089376"/>
              <a:gd name="connsiteY34" fmla="*/ 3244633 h 3614056"/>
              <a:gd name="connsiteX35" fmla="*/ 1068180 w 2089376"/>
              <a:gd name="connsiteY35" fmla="*/ 3045747 h 3614056"/>
              <a:gd name="connsiteX36" fmla="*/ 1068180 w 2089376"/>
              <a:gd name="connsiteY36" fmla="*/ 3045747 h 3614056"/>
              <a:gd name="connsiteX37" fmla="*/ 1068180 w 2089376"/>
              <a:gd name="connsiteY37" fmla="*/ 3045747 h 36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9376" h="3614056">
                <a:moveTo>
                  <a:pt x="321256" y="0"/>
                </a:moveTo>
                <a:cubicBezTo>
                  <a:pt x="144562" y="0"/>
                  <a:pt x="0" y="144562"/>
                  <a:pt x="0" y="321256"/>
                </a:cubicBezTo>
                <a:lnTo>
                  <a:pt x="0" y="3292801"/>
                </a:lnTo>
                <a:cubicBezTo>
                  <a:pt x="0" y="3469495"/>
                  <a:pt x="144562" y="3614057"/>
                  <a:pt x="321256" y="3614057"/>
                </a:cubicBezTo>
                <a:lnTo>
                  <a:pt x="1815047" y="3614057"/>
                </a:lnTo>
                <a:cubicBezTo>
                  <a:pt x="1991741" y="3614057"/>
                  <a:pt x="2136303" y="3469495"/>
                  <a:pt x="2136303" y="3292801"/>
                </a:cubicBezTo>
                <a:lnTo>
                  <a:pt x="2136303" y="321256"/>
                </a:lnTo>
                <a:cubicBezTo>
                  <a:pt x="2136303" y="144562"/>
                  <a:pt x="1991741" y="0"/>
                  <a:pt x="1815047" y="0"/>
                </a:cubicBezTo>
                <a:lnTo>
                  <a:pt x="321256" y="0"/>
                </a:lnTo>
                <a:close/>
                <a:moveTo>
                  <a:pt x="889115" y="309397"/>
                </a:moveTo>
                <a:lnTo>
                  <a:pt x="1247302" y="309397"/>
                </a:lnTo>
                <a:cubicBezTo>
                  <a:pt x="1270849" y="309397"/>
                  <a:pt x="1289936" y="336390"/>
                  <a:pt x="1289936" y="369650"/>
                </a:cubicBezTo>
                <a:cubicBezTo>
                  <a:pt x="1289936" y="402911"/>
                  <a:pt x="1270849" y="429903"/>
                  <a:pt x="1247302" y="429903"/>
                </a:cubicBezTo>
                <a:lnTo>
                  <a:pt x="889115" y="429903"/>
                </a:lnTo>
                <a:cubicBezTo>
                  <a:pt x="865567" y="429903"/>
                  <a:pt x="846480" y="402911"/>
                  <a:pt x="846480" y="369650"/>
                </a:cubicBezTo>
                <a:cubicBezTo>
                  <a:pt x="846480" y="336390"/>
                  <a:pt x="865567" y="309397"/>
                  <a:pt x="889115" y="309397"/>
                </a:cubicBezTo>
                <a:close/>
                <a:moveTo>
                  <a:pt x="176468" y="738905"/>
                </a:moveTo>
                <a:lnTo>
                  <a:pt x="1959892" y="738905"/>
                </a:lnTo>
                <a:lnTo>
                  <a:pt x="1959892" y="2875208"/>
                </a:lnTo>
                <a:lnTo>
                  <a:pt x="176468" y="2875208"/>
                </a:lnTo>
                <a:lnTo>
                  <a:pt x="176468" y="738905"/>
                </a:lnTo>
                <a:close/>
                <a:moveTo>
                  <a:pt x="1068180" y="3045747"/>
                </a:moveTo>
                <a:cubicBezTo>
                  <a:pt x="1068180" y="3045747"/>
                  <a:pt x="1068180" y="3045747"/>
                  <a:pt x="1068180" y="3045747"/>
                </a:cubicBezTo>
                <a:cubicBezTo>
                  <a:pt x="1178013" y="3045747"/>
                  <a:pt x="1267066" y="3134799"/>
                  <a:pt x="1267066" y="3244633"/>
                </a:cubicBezTo>
                <a:cubicBezTo>
                  <a:pt x="1267066" y="3244633"/>
                  <a:pt x="1267066" y="3244633"/>
                  <a:pt x="1267066" y="3244633"/>
                </a:cubicBezTo>
                <a:lnTo>
                  <a:pt x="1267066" y="3244633"/>
                </a:lnTo>
                <a:cubicBezTo>
                  <a:pt x="1267066" y="3244633"/>
                  <a:pt x="1267066" y="3244633"/>
                  <a:pt x="1267066" y="3244633"/>
                </a:cubicBezTo>
                <a:cubicBezTo>
                  <a:pt x="1267066" y="3354466"/>
                  <a:pt x="1178013" y="3443519"/>
                  <a:pt x="1068180" y="3443519"/>
                </a:cubicBezTo>
                <a:cubicBezTo>
                  <a:pt x="1068180" y="3443519"/>
                  <a:pt x="1068180" y="3443519"/>
                  <a:pt x="1068180" y="3443519"/>
                </a:cubicBezTo>
                <a:lnTo>
                  <a:pt x="1068180" y="3443519"/>
                </a:lnTo>
                <a:cubicBezTo>
                  <a:pt x="1068180" y="3443519"/>
                  <a:pt x="1068180" y="3443519"/>
                  <a:pt x="1068180" y="3443519"/>
                </a:cubicBezTo>
                <a:cubicBezTo>
                  <a:pt x="958346" y="3443519"/>
                  <a:pt x="869294" y="3354466"/>
                  <a:pt x="869294" y="3244633"/>
                </a:cubicBezTo>
                <a:cubicBezTo>
                  <a:pt x="869294" y="3244633"/>
                  <a:pt x="869294" y="3244633"/>
                  <a:pt x="869294" y="3244633"/>
                </a:cubicBezTo>
                <a:lnTo>
                  <a:pt x="869294" y="3244633"/>
                </a:lnTo>
                <a:cubicBezTo>
                  <a:pt x="869294" y="3244633"/>
                  <a:pt x="869294" y="3244633"/>
                  <a:pt x="869294" y="3244633"/>
                </a:cubicBezTo>
                <a:cubicBezTo>
                  <a:pt x="869294" y="3134799"/>
                  <a:pt x="958346" y="3045747"/>
                  <a:pt x="1068180" y="3045747"/>
                </a:cubicBezTo>
                <a:cubicBezTo>
                  <a:pt x="1068180" y="3045747"/>
                  <a:pt x="1068180" y="3045747"/>
                  <a:pt x="1068180" y="3045747"/>
                </a:cubicBezTo>
                <a:lnTo>
                  <a:pt x="1068180" y="3045747"/>
                </a:lnTo>
                <a:close/>
              </a:path>
            </a:pathLst>
          </a:custGeom>
          <a:solidFill>
            <a:srgbClr val="CDCDCD"/>
          </a:solidFill>
          <a:ln w="56406" cap="flat">
            <a:noFill/>
            <a:prstDash val="solid"/>
            <a:miter/>
          </a:ln>
        </p:spPr>
        <p:txBody>
          <a:bodyPr rtlCol="0" anchor="ctr"/>
          <a:lstStyle/>
          <a:p>
            <a:endParaRPr lang="en-US">
              <a:solidFill>
                <a:schemeClr val="bg1">
                  <a:lumMod val="85000"/>
                </a:schemeClr>
              </a:solidFill>
            </a:endParaRPr>
          </a:p>
        </p:txBody>
      </p:sp>
      <p:sp>
        <p:nvSpPr>
          <p:cNvPr id="19" name="TextBox 18">
            <a:extLst>
              <a:ext uri="{FF2B5EF4-FFF2-40B4-BE49-F238E27FC236}">
                <a16:creationId xmlns:a16="http://schemas.microsoft.com/office/drawing/2014/main" id="{315520EB-0F65-403D-A973-B17B2A4C2E9D}"/>
              </a:ext>
            </a:extLst>
          </p:cNvPr>
          <p:cNvSpPr txBox="1"/>
          <p:nvPr/>
        </p:nvSpPr>
        <p:spPr>
          <a:xfrm>
            <a:off x="12230859" y="31036020"/>
            <a:ext cx="3905612" cy="1569660"/>
          </a:xfrm>
          <a:prstGeom prst="rect">
            <a:avLst/>
          </a:prstGeom>
          <a:noFill/>
        </p:spPr>
        <p:txBody>
          <a:bodyPr wrap="square" rtlCol="0">
            <a:spAutoFit/>
          </a:bodyPr>
          <a:lstStyle/>
          <a:p>
            <a:r>
              <a:rPr lang="en-US" sz="3200" dirty="0">
                <a:solidFill>
                  <a:srgbClr val="CDCDCD"/>
                </a:solidFill>
                <a:latin typeface="Lato Black" panose="020F0A02020204030203" pitchFamily="34" charset="0"/>
                <a:cs typeface="Arial" panose="020B0604020202020204" pitchFamily="34" charset="0"/>
              </a:rPr>
              <a:t>Take a picture</a:t>
            </a:r>
            <a:r>
              <a:rPr lang="en-US" sz="3200" dirty="0">
                <a:solidFill>
                  <a:srgbClr val="CDCDCD"/>
                </a:solidFill>
                <a:latin typeface="Lato" panose="020F0502020204030203" pitchFamily="34" charset="0"/>
                <a:cs typeface="Arial" panose="020B0604020202020204" pitchFamily="34" charset="0"/>
              </a:rPr>
              <a:t> to </a:t>
            </a:r>
            <a:br>
              <a:rPr lang="en-US" sz="3200" dirty="0">
                <a:solidFill>
                  <a:srgbClr val="CDCDCD"/>
                </a:solidFill>
                <a:latin typeface="Lato" panose="020F0502020204030203" pitchFamily="34" charset="0"/>
                <a:cs typeface="Arial" panose="020B0604020202020204" pitchFamily="34" charset="0"/>
              </a:rPr>
            </a:br>
            <a:r>
              <a:rPr lang="en-US" sz="3200" dirty="0">
                <a:solidFill>
                  <a:srgbClr val="CDCDCD"/>
                </a:solidFill>
                <a:latin typeface="Lato Black" panose="020F0A02020204030203" pitchFamily="34" charset="0"/>
                <a:cs typeface="Arial" panose="020B0604020202020204" pitchFamily="34" charset="0"/>
              </a:rPr>
              <a:t>download</a:t>
            </a:r>
            <a:r>
              <a:rPr lang="en-US" sz="3200" dirty="0">
                <a:solidFill>
                  <a:srgbClr val="CDCDCD"/>
                </a:solidFill>
                <a:latin typeface="Lato" panose="020F0502020204030203" pitchFamily="34" charset="0"/>
                <a:cs typeface="Arial" panose="020B0604020202020204" pitchFamily="34" charset="0"/>
              </a:rPr>
              <a:t> the</a:t>
            </a:r>
            <a:r>
              <a:rPr lang="en-US" sz="3200" b="1" dirty="0">
                <a:solidFill>
                  <a:srgbClr val="CDCDCD"/>
                </a:solidFill>
                <a:latin typeface="Lato" panose="020F0502020204030203" pitchFamily="34" charset="0"/>
                <a:cs typeface="Arial" panose="020B0604020202020204" pitchFamily="34" charset="0"/>
              </a:rPr>
              <a:t> </a:t>
            </a:r>
            <a:r>
              <a:rPr lang="en-US" sz="3200" dirty="0">
                <a:solidFill>
                  <a:srgbClr val="CDCDCD"/>
                </a:solidFill>
                <a:latin typeface="Lato Black" panose="020F0A02020204030203" pitchFamily="34" charset="0"/>
                <a:cs typeface="Arial" panose="020B0604020202020204" pitchFamily="34" charset="0"/>
              </a:rPr>
              <a:t>full procedure</a:t>
            </a:r>
          </a:p>
        </p:txBody>
      </p:sp>
      <p:sp>
        <p:nvSpPr>
          <p:cNvPr id="10" name="Rectangle 9">
            <a:extLst>
              <a:ext uri="{FF2B5EF4-FFF2-40B4-BE49-F238E27FC236}">
                <a16:creationId xmlns:a16="http://schemas.microsoft.com/office/drawing/2014/main" id="{F33A7B10-D6D9-4BF7-9A8B-B3113FDC3D80}"/>
              </a:ext>
            </a:extLst>
          </p:cNvPr>
          <p:cNvSpPr/>
          <p:nvPr/>
        </p:nvSpPr>
        <p:spPr>
          <a:xfrm>
            <a:off x="1169537" y="3212650"/>
            <a:ext cx="1670876" cy="1590801"/>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32B70FBA-A2DF-453C-9792-CA6E8DB0D343}"/>
              </a:ext>
            </a:extLst>
          </p:cNvPr>
          <p:cNvCxnSpPr>
            <a:cxnSpLocks/>
          </p:cNvCxnSpPr>
          <p:nvPr/>
        </p:nvCxnSpPr>
        <p:spPr>
          <a:xfrm flipH="1">
            <a:off x="14922962" y="29914570"/>
            <a:ext cx="1297464" cy="0"/>
          </a:xfrm>
          <a:prstGeom prst="straightConnector1">
            <a:avLst/>
          </a:prstGeom>
          <a:ln w="666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Graphic 18">
            <a:extLst>
              <a:ext uri="{FF2B5EF4-FFF2-40B4-BE49-F238E27FC236}">
                <a16:creationId xmlns:a16="http://schemas.microsoft.com/office/drawing/2014/main" id="{C1210836-80D5-470E-883D-041B85957069}"/>
              </a:ext>
            </a:extLst>
          </p:cNvPr>
          <p:cNvSpPr/>
          <p:nvPr/>
        </p:nvSpPr>
        <p:spPr>
          <a:xfrm>
            <a:off x="1568455" y="3652878"/>
            <a:ext cx="794104" cy="738508"/>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bg1"/>
          </a:solidFill>
          <a:ln w="3663" cap="flat">
            <a:noFill/>
            <a:prstDash val="solid"/>
            <a:miter/>
          </a:ln>
        </p:spPr>
        <p:txBody>
          <a:bodyPr rtlCol="0" anchor="ctr"/>
          <a:lstStyle/>
          <a:p>
            <a:endParaRPr lang="en-US"/>
          </a:p>
        </p:txBody>
      </p:sp>
      <p:sp>
        <p:nvSpPr>
          <p:cNvPr id="20" name="Rectangle 19">
            <a:extLst>
              <a:ext uri="{FF2B5EF4-FFF2-40B4-BE49-F238E27FC236}">
                <a16:creationId xmlns:a16="http://schemas.microsoft.com/office/drawing/2014/main" id="{6BA4CF46-E210-4322-91D1-2A41779F64E4}"/>
              </a:ext>
            </a:extLst>
          </p:cNvPr>
          <p:cNvSpPr/>
          <p:nvPr/>
        </p:nvSpPr>
        <p:spPr>
          <a:xfrm>
            <a:off x="2987437" y="3134063"/>
            <a:ext cx="3153427" cy="1486689"/>
          </a:xfrm>
          <a:prstGeom prst="rect">
            <a:avLst/>
          </a:prstGeom>
        </p:spPr>
        <p:txBody>
          <a:bodyPr wrap="none">
            <a:spAutoFit/>
          </a:bodyPr>
          <a:lstStyle/>
          <a:p>
            <a:pPr>
              <a:lnSpc>
                <a:spcPct val="120000"/>
              </a:lnSpc>
            </a:pPr>
            <a:r>
              <a:rPr lang="en-US" sz="3600" dirty="0">
                <a:solidFill>
                  <a:schemeClr val="bg1">
                    <a:lumMod val="50000"/>
                  </a:schemeClr>
                </a:solidFill>
                <a:latin typeface="Lato" panose="020F0502020204030203" pitchFamily="34" charset="0"/>
                <a:cs typeface="Segoe UI" panose="020B0502040204020203" pitchFamily="34" charset="0"/>
              </a:rPr>
              <a:t>PRESENTER:</a:t>
            </a:r>
            <a:r>
              <a:rPr lang="en-US" sz="3600" b="1" dirty="0">
                <a:latin typeface="Lato" panose="020F0502020204030203" pitchFamily="34" charset="0"/>
                <a:cs typeface="Segoe UI" panose="020B0502040204020203" pitchFamily="34" charset="0"/>
              </a:rPr>
              <a:t> </a:t>
            </a:r>
          </a:p>
          <a:p>
            <a:pPr>
              <a:lnSpc>
                <a:spcPct val="120000"/>
              </a:lnSpc>
            </a:pPr>
            <a:r>
              <a:rPr lang="en-US" sz="4400" b="1" dirty="0">
                <a:highlight>
                  <a:srgbClr val="FFC107"/>
                </a:highlight>
                <a:latin typeface="Lato" panose="020F0502020204030203" pitchFamily="34" charset="0"/>
                <a:cs typeface="Segoe UI" panose="020B0502040204020203" pitchFamily="34" charset="0"/>
              </a:rPr>
              <a:t>Divya Singh</a:t>
            </a:r>
            <a:endParaRPr lang="en-US" sz="4400" b="1" dirty="0">
              <a:latin typeface="Lato" panose="020F050202020403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CAC155C6-7E35-4156-B9B3-271571AF60CC}"/>
              </a:ext>
            </a:extLst>
          </p:cNvPr>
          <p:cNvSpPr txBox="1"/>
          <p:nvPr/>
        </p:nvSpPr>
        <p:spPr>
          <a:xfrm>
            <a:off x="894653" y="414590"/>
            <a:ext cx="10492421" cy="2585323"/>
          </a:xfrm>
          <a:prstGeom prst="rect">
            <a:avLst/>
          </a:prstGeom>
          <a:noFill/>
        </p:spPr>
        <p:txBody>
          <a:bodyPr wrap="square" rtlCol="0">
            <a:spAutoFit/>
          </a:bodyPr>
          <a:lstStyle/>
          <a:p>
            <a:r>
              <a:rPr lang="en-US" sz="5400" b="1" i="1" dirty="0">
                <a:latin typeface="Lato" panose="020F0502020204030203" pitchFamily="34" charset="0"/>
                <a:cs typeface="Segoe UI" panose="020B0502040204020203" pitchFamily="34" charset="0"/>
              </a:rPr>
              <a:t>Yeast as a Model Organism</a:t>
            </a:r>
            <a:br>
              <a:rPr lang="en-US" sz="5400" i="1" dirty="0">
                <a:latin typeface="Lato" panose="020F0502020204030203" pitchFamily="34" charset="0"/>
                <a:cs typeface="Segoe UI" panose="020B0502040204020203" pitchFamily="34" charset="0"/>
              </a:rPr>
            </a:br>
            <a:r>
              <a:rPr lang="en-US" sz="5400" i="1" dirty="0">
                <a:latin typeface="Lato" panose="020F0502020204030203" pitchFamily="34" charset="0"/>
                <a:cs typeface="Segoe UI" panose="020B0502040204020203" pitchFamily="34" charset="0"/>
              </a:rPr>
              <a:t>Examining Biological Processes through </a:t>
            </a:r>
            <a:r>
              <a:rPr lang="en-US" sz="5400" dirty="0">
                <a:latin typeface="Lato" panose="020F0502020204030203" pitchFamily="34" charset="0"/>
                <a:cs typeface="Segoe UI" panose="020B0502040204020203" pitchFamily="34" charset="0"/>
              </a:rPr>
              <a:t>S. Cerevisiae</a:t>
            </a:r>
            <a:endParaRPr lang="en-US" sz="5400" i="1" dirty="0">
              <a:latin typeface="Lato" panose="020F050202020403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34249720-6561-4ADC-9B88-C29C36467849}"/>
              </a:ext>
            </a:extLst>
          </p:cNvPr>
          <p:cNvPicPr>
            <a:picLocks noChangeAspect="1"/>
          </p:cNvPicPr>
          <p:nvPr/>
        </p:nvPicPr>
        <p:blipFill>
          <a:blip r:embed="rId3"/>
          <a:stretch>
            <a:fillRect/>
          </a:stretch>
        </p:blipFill>
        <p:spPr>
          <a:xfrm>
            <a:off x="15365968" y="11388128"/>
            <a:ext cx="20585649" cy="12989348"/>
          </a:xfrm>
          <a:prstGeom prst="rect">
            <a:avLst/>
          </a:prstGeom>
        </p:spPr>
      </p:pic>
      <p:pic>
        <p:nvPicPr>
          <p:cNvPr id="26" name="Picture 25">
            <a:extLst>
              <a:ext uri="{FF2B5EF4-FFF2-40B4-BE49-F238E27FC236}">
                <a16:creationId xmlns:a16="http://schemas.microsoft.com/office/drawing/2014/main" id="{5B044B53-BBE0-45B8-BB4B-477DC7826F0A}"/>
              </a:ext>
            </a:extLst>
          </p:cNvPr>
          <p:cNvPicPr>
            <a:picLocks noChangeAspect="1"/>
          </p:cNvPicPr>
          <p:nvPr/>
        </p:nvPicPr>
        <p:blipFill>
          <a:blip r:embed="rId4"/>
          <a:stretch>
            <a:fillRect/>
          </a:stretch>
        </p:blipFill>
        <p:spPr>
          <a:xfrm>
            <a:off x="39574392" y="1629099"/>
            <a:ext cx="9997085" cy="8595164"/>
          </a:xfrm>
          <a:prstGeom prst="rect">
            <a:avLst/>
          </a:prstGeom>
        </p:spPr>
      </p:pic>
      <p:sp>
        <p:nvSpPr>
          <p:cNvPr id="30" name="TextBox 29">
            <a:extLst>
              <a:ext uri="{FF2B5EF4-FFF2-40B4-BE49-F238E27FC236}">
                <a16:creationId xmlns:a16="http://schemas.microsoft.com/office/drawing/2014/main" id="{35727397-4159-4F0E-8F8A-E63452A4CED8}"/>
              </a:ext>
            </a:extLst>
          </p:cNvPr>
          <p:cNvSpPr txBox="1"/>
          <p:nvPr/>
        </p:nvSpPr>
        <p:spPr>
          <a:xfrm>
            <a:off x="40527678" y="10378129"/>
            <a:ext cx="8283944" cy="7848302"/>
          </a:xfrm>
          <a:prstGeom prst="rect">
            <a:avLst/>
          </a:prstGeom>
          <a:noFill/>
        </p:spPr>
        <p:txBody>
          <a:bodyPr wrap="square" rtlCol="0">
            <a:spAutoFit/>
          </a:bodyPr>
          <a:lstStyle/>
          <a:p>
            <a:r>
              <a:rPr lang="en-US" sz="3200" dirty="0"/>
              <a:t>The amino acid sequences and protein functions between yeast and human proteins are extremely similar, further allowing yeast to serve as a model organism. </a:t>
            </a:r>
          </a:p>
          <a:p>
            <a:endParaRPr lang="en-US" sz="3200" dirty="0"/>
          </a:p>
          <a:p>
            <a:r>
              <a:rPr lang="en-US" sz="3200" dirty="0"/>
              <a:t>This study examines the RAS pathway, and the role that this pathway places in autophagy (cleaning out damaged cells from the body). These studies have contributed to the advancements in cancer studies due to the interchangeability between proto-oncogenes and the RAS in yeast cells. Through this experiment, the usefulness of yeast as a model organism was brought to light, as it made way for cancer research to utilize yeast.</a:t>
            </a:r>
          </a:p>
          <a:p>
            <a:endParaRPr lang="en-US" sz="2400" dirty="0"/>
          </a:p>
        </p:txBody>
      </p:sp>
      <p:sp>
        <p:nvSpPr>
          <p:cNvPr id="32" name="TextBox 31">
            <a:extLst>
              <a:ext uri="{FF2B5EF4-FFF2-40B4-BE49-F238E27FC236}">
                <a16:creationId xmlns:a16="http://schemas.microsoft.com/office/drawing/2014/main" id="{744C5AF8-E957-4FDD-AF3D-AD804A76EF12}"/>
              </a:ext>
            </a:extLst>
          </p:cNvPr>
          <p:cNvSpPr txBox="1"/>
          <p:nvPr/>
        </p:nvSpPr>
        <p:spPr>
          <a:xfrm>
            <a:off x="40527678" y="17986311"/>
            <a:ext cx="8009056" cy="13388280"/>
          </a:xfrm>
          <a:prstGeom prst="rect">
            <a:avLst/>
          </a:prstGeom>
          <a:noFill/>
        </p:spPr>
        <p:txBody>
          <a:bodyPr wrap="square" rtlCol="0">
            <a:spAutoFit/>
          </a:bodyPr>
          <a:lstStyle/>
          <a:p>
            <a:r>
              <a:rPr lang="en-US" sz="3200" b="1" dirty="0"/>
              <a:t>Discussion</a:t>
            </a:r>
          </a:p>
          <a:p>
            <a:r>
              <a:rPr lang="en-US" sz="3200" dirty="0"/>
              <a:t>Difficulties were faced due to the vague nature of the procedure. I adjusted the apparatus had in order for cellular respiration to occur; the amounts of yeast/glucose/etc. were adjusted accordingly. </a:t>
            </a:r>
          </a:p>
          <a:p>
            <a:endParaRPr lang="en-US" sz="3200" dirty="0"/>
          </a:p>
          <a:p>
            <a:r>
              <a:rPr lang="en-US" sz="3200" b="1" dirty="0"/>
              <a:t>Future studies:</a:t>
            </a:r>
          </a:p>
          <a:p>
            <a:r>
              <a:rPr lang="en-US" sz="3200" dirty="0"/>
              <a:t>I was not able to see that results that gene substitution could have on metabolism/cellular respiration. Following are potential ideas for future studies</a:t>
            </a:r>
          </a:p>
          <a:p>
            <a:pPr marL="457200" indent="-457200">
              <a:buFontTx/>
              <a:buChar char="-"/>
            </a:pPr>
            <a:r>
              <a:rPr lang="en-US" sz="3200" dirty="0"/>
              <a:t>gene manipulation, as it is a cheap way of studying the human body (rather than using live animals such as mice). Because yeast possesses so many similarities with the human genome, further studies can be carried out on s. cerevisiae to experiment many things in a cheap and effective manner. </a:t>
            </a:r>
          </a:p>
          <a:p>
            <a:pPr marL="457200" indent="-457200">
              <a:buFontTx/>
              <a:buChar char="-"/>
            </a:pPr>
            <a:r>
              <a:rPr lang="en-US" sz="3200" dirty="0"/>
              <a:t>the study of hereditary non-polyposis colorectal cancer using the genes MSH1 and MLH1. Another experiment to help cancer research could be examining mutated genes in yeast cell and how that affects cell division.</a:t>
            </a:r>
          </a:p>
          <a:p>
            <a:pPr marL="457200" indent="-457200">
              <a:buFontTx/>
              <a:buChar char="-"/>
            </a:pPr>
            <a:endParaRPr lang="en-US" sz="3200" dirty="0"/>
          </a:p>
        </p:txBody>
      </p:sp>
      <p:pic>
        <p:nvPicPr>
          <p:cNvPr id="38" name="Picture 37">
            <a:extLst>
              <a:ext uri="{FF2B5EF4-FFF2-40B4-BE49-F238E27FC236}">
                <a16:creationId xmlns:a16="http://schemas.microsoft.com/office/drawing/2014/main" id="{C3354E5A-A00B-4476-AF5C-7012A910461A}"/>
              </a:ext>
            </a:extLst>
          </p:cNvPr>
          <p:cNvPicPr>
            <a:picLocks noChangeAspect="1"/>
          </p:cNvPicPr>
          <p:nvPr/>
        </p:nvPicPr>
        <p:blipFill>
          <a:blip r:embed="rId5"/>
          <a:stretch>
            <a:fillRect/>
          </a:stretch>
        </p:blipFill>
        <p:spPr>
          <a:xfrm>
            <a:off x="12583452" y="28707506"/>
            <a:ext cx="2170299" cy="2170299"/>
          </a:xfrm>
          <a:prstGeom prst="rect">
            <a:avLst/>
          </a:prstGeom>
        </p:spPr>
      </p:pic>
      <p:sp>
        <p:nvSpPr>
          <p:cNvPr id="39" name="TextBox 38">
            <a:extLst>
              <a:ext uri="{FF2B5EF4-FFF2-40B4-BE49-F238E27FC236}">
                <a16:creationId xmlns:a16="http://schemas.microsoft.com/office/drawing/2014/main" id="{8B2408DA-464F-4E6F-B194-43FAF1F4AB88}"/>
              </a:ext>
            </a:extLst>
          </p:cNvPr>
          <p:cNvSpPr txBox="1"/>
          <p:nvPr/>
        </p:nvSpPr>
        <p:spPr>
          <a:xfrm>
            <a:off x="15571694" y="25172894"/>
            <a:ext cx="19767177" cy="1200329"/>
          </a:xfrm>
          <a:prstGeom prst="rect">
            <a:avLst/>
          </a:prstGeom>
          <a:noFill/>
        </p:spPr>
        <p:txBody>
          <a:bodyPr wrap="square" rtlCol="0">
            <a:spAutoFit/>
          </a:bodyPr>
          <a:lstStyle/>
          <a:p>
            <a:r>
              <a:rPr lang="en-US" sz="3600" dirty="0">
                <a:solidFill>
                  <a:schemeClr val="bg1"/>
                </a:solidFill>
              </a:rPr>
              <a:t>The effect of aeration on cellular respiration is examined using baker’s yeast. With aeration, conditions become more suitable for cellular respiration, as CO</a:t>
            </a:r>
            <a:r>
              <a:rPr lang="en-US" sz="2400" dirty="0">
                <a:solidFill>
                  <a:schemeClr val="bg1"/>
                </a:solidFill>
              </a:rPr>
              <a:t>2</a:t>
            </a:r>
            <a:r>
              <a:rPr lang="en-US" sz="3600" dirty="0">
                <a:solidFill>
                  <a:schemeClr val="bg1"/>
                </a:solidFill>
              </a:rPr>
              <a:t> is observed to increase as the time progresses.</a:t>
            </a:r>
          </a:p>
        </p:txBody>
      </p:sp>
      <p:pic>
        <p:nvPicPr>
          <p:cNvPr id="43" name="Picture 42">
            <a:extLst>
              <a:ext uri="{FF2B5EF4-FFF2-40B4-BE49-F238E27FC236}">
                <a16:creationId xmlns:a16="http://schemas.microsoft.com/office/drawing/2014/main" id="{4D410637-C7F1-4499-8D79-29FA8C031751}"/>
              </a:ext>
            </a:extLst>
          </p:cNvPr>
          <p:cNvPicPr>
            <a:picLocks noChangeAspect="1"/>
          </p:cNvPicPr>
          <p:nvPr/>
        </p:nvPicPr>
        <p:blipFill>
          <a:blip r:embed="rId6"/>
          <a:stretch>
            <a:fillRect/>
          </a:stretch>
        </p:blipFill>
        <p:spPr>
          <a:xfrm>
            <a:off x="19135324" y="28604819"/>
            <a:ext cx="2335473" cy="2272986"/>
          </a:xfrm>
          <a:prstGeom prst="rect">
            <a:avLst/>
          </a:prstGeom>
        </p:spPr>
      </p:pic>
      <p:sp>
        <p:nvSpPr>
          <p:cNvPr id="44" name="TextBox 43">
            <a:extLst>
              <a:ext uri="{FF2B5EF4-FFF2-40B4-BE49-F238E27FC236}">
                <a16:creationId xmlns:a16="http://schemas.microsoft.com/office/drawing/2014/main" id="{E61D2E77-5891-44B3-8F82-B3ECB3981C9A}"/>
              </a:ext>
            </a:extLst>
          </p:cNvPr>
          <p:cNvSpPr txBox="1"/>
          <p:nvPr/>
        </p:nvSpPr>
        <p:spPr>
          <a:xfrm>
            <a:off x="18759163" y="31082202"/>
            <a:ext cx="3905612" cy="1815882"/>
          </a:xfrm>
          <a:prstGeom prst="rect">
            <a:avLst/>
          </a:prstGeom>
          <a:noFill/>
        </p:spPr>
        <p:txBody>
          <a:bodyPr wrap="square" rtlCol="0">
            <a:spAutoFit/>
          </a:bodyPr>
          <a:lstStyle/>
          <a:p>
            <a:r>
              <a:rPr lang="en-US" sz="2800" b="1" dirty="0">
                <a:solidFill>
                  <a:srgbClr val="CDCDCD"/>
                </a:solidFill>
                <a:latin typeface="Lato Black" panose="020F0A02020204030203" pitchFamily="34" charset="0"/>
                <a:cs typeface="Arial" panose="020B0604020202020204" pitchFamily="34" charset="0"/>
              </a:rPr>
              <a:t>Scan </a:t>
            </a:r>
            <a:r>
              <a:rPr lang="en-US" sz="2800" dirty="0">
                <a:solidFill>
                  <a:srgbClr val="CDCDCD"/>
                </a:solidFill>
                <a:latin typeface="Lato" panose="020F0502020204030203" pitchFamily="34" charset="0"/>
                <a:cs typeface="Arial" panose="020B0604020202020204" pitchFamily="34" charset="0"/>
              </a:rPr>
              <a:t>to </a:t>
            </a:r>
            <a:r>
              <a:rPr lang="en-US" sz="2800" dirty="0">
                <a:solidFill>
                  <a:srgbClr val="CDCDCD"/>
                </a:solidFill>
                <a:latin typeface="Lato Black" panose="020F0A02020204030203" pitchFamily="34" charset="0"/>
                <a:cs typeface="Arial" panose="020B0604020202020204" pitchFamily="34" charset="0"/>
              </a:rPr>
              <a:t>watch Dr. Ben Blount explain the Synthetic Yeast Genome project</a:t>
            </a:r>
          </a:p>
        </p:txBody>
      </p:sp>
      <p:sp>
        <p:nvSpPr>
          <p:cNvPr id="45" name="TextBox 44">
            <a:extLst>
              <a:ext uri="{FF2B5EF4-FFF2-40B4-BE49-F238E27FC236}">
                <a16:creationId xmlns:a16="http://schemas.microsoft.com/office/drawing/2014/main" id="{B4A0FE80-CB82-4EED-BDC0-E72A213F399A}"/>
              </a:ext>
            </a:extLst>
          </p:cNvPr>
          <p:cNvSpPr txBox="1"/>
          <p:nvPr/>
        </p:nvSpPr>
        <p:spPr>
          <a:xfrm>
            <a:off x="39951801" y="644236"/>
            <a:ext cx="6869635" cy="830997"/>
          </a:xfrm>
          <a:prstGeom prst="rect">
            <a:avLst/>
          </a:prstGeom>
          <a:noFill/>
        </p:spPr>
        <p:txBody>
          <a:bodyPr wrap="square" rtlCol="0">
            <a:spAutoFit/>
          </a:bodyPr>
          <a:lstStyle/>
          <a:p>
            <a:r>
              <a:rPr lang="en-US" sz="4800" b="1" dirty="0"/>
              <a:t>RAS pathways:</a:t>
            </a:r>
          </a:p>
        </p:txBody>
      </p:sp>
      <p:pic>
        <p:nvPicPr>
          <p:cNvPr id="46" name="Picture 45">
            <a:extLst>
              <a:ext uri="{FF2B5EF4-FFF2-40B4-BE49-F238E27FC236}">
                <a16:creationId xmlns:a16="http://schemas.microsoft.com/office/drawing/2014/main" id="{F7FF0936-78A3-4B16-946C-C719FFF06352}"/>
              </a:ext>
            </a:extLst>
          </p:cNvPr>
          <p:cNvPicPr>
            <a:picLocks noChangeAspect="1"/>
          </p:cNvPicPr>
          <p:nvPr/>
        </p:nvPicPr>
        <p:blipFill>
          <a:blip r:embed="rId7"/>
          <a:stretch>
            <a:fillRect/>
          </a:stretch>
        </p:blipFill>
        <p:spPr>
          <a:xfrm>
            <a:off x="23558176" y="28575294"/>
            <a:ext cx="2513882" cy="2496896"/>
          </a:xfrm>
          <a:prstGeom prst="rect">
            <a:avLst/>
          </a:prstGeom>
        </p:spPr>
      </p:pic>
      <p:sp>
        <p:nvSpPr>
          <p:cNvPr id="47" name="TextBox 46">
            <a:extLst>
              <a:ext uri="{FF2B5EF4-FFF2-40B4-BE49-F238E27FC236}">
                <a16:creationId xmlns:a16="http://schemas.microsoft.com/office/drawing/2014/main" id="{90BA05E2-31DD-49D0-BE9C-362F7EE622FA}"/>
              </a:ext>
            </a:extLst>
          </p:cNvPr>
          <p:cNvSpPr txBox="1"/>
          <p:nvPr/>
        </p:nvSpPr>
        <p:spPr>
          <a:xfrm>
            <a:off x="23502476" y="31082202"/>
            <a:ext cx="3905612" cy="954107"/>
          </a:xfrm>
          <a:prstGeom prst="rect">
            <a:avLst/>
          </a:prstGeom>
          <a:noFill/>
        </p:spPr>
        <p:txBody>
          <a:bodyPr wrap="square" rtlCol="0">
            <a:spAutoFit/>
          </a:bodyPr>
          <a:lstStyle/>
          <a:p>
            <a:r>
              <a:rPr lang="en-US" sz="2800" b="1" dirty="0">
                <a:solidFill>
                  <a:srgbClr val="CDCDCD"/>
                </a:solidFill>
                <a:latin typeface="Lato Black" panose="020F0A02020204030203" pitchFamily="34" charset="0"/>
                <a:cs typeface="Arial" panose="020B0604020202020204" pitchFamily="34" charset="0"/>
              </a:rPr>
              <a:t>Scan for the full manuscript </a:t>
            </a:r>
            <a:endParaRPr lang="en-US" sz="2800" dirty="0">
              <a:solidFill>
                <a:srgbClr val="CDCDCD"/>
              </a:solidFill>
              <a:latin typeface="Lato Black" panose="020F0A02020204030203" pitchFamily="34" charset="0"/>
              <a:cs typeface="Arial" panose="020B0604020202020204" pitchFamily="34" charset="0"/>
            </a:endParaRPr>
          </a:p>
        </p:txBody>
      </p:sp>
    </p:spTree>
    <p:extLst>
      <p:ext uri="{BB962C8B-B14F-4D97-AF65-F5344CB8AC3E}">
        <p14:creationId xmlns:p14="http://schemas.microsoft.com/office/powerpoint/2010/main" val="3338587597"/>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1444</TotalTime>
  <Words>721</Words>
  <Application>Microsoft Office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Lato</vt:lpstr>
      <vt:lpstr>Lato Black</vt:lpstr>
      <vt:lpstr>Calibri Light</vt:lpstr>
      <vt:lpstr>Office Theme</vt:lpstr>
      <vt:lpstr>Yeast serves as a model organism for biological processes including cellular respiration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Singh, Divya</cp:lastModifiedBy>
  <cp:revision>119</cp:revision>
  <dcterms:created xsi:type="dcterms:W3CDTF">2019-07-02T13:39:34Z</dcterms:created>
  <dcterms:modified xsi:type="dcterms:W3CDTF">2020-04-30T18:31:55Z</dcterms:modified>
</cp:coreProperties>
</file>